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8" r:id="rId4"/>
    <p:sldId id="269" r:id="rId5"/>
    <p:sldId id="271" r:id="rId6"/>
    <p:sldId id="272" r:id="rId7"/>
    <p:sldId id="270" r:id="rId8"/>
    <p:sldId id="267" r:id="rId9"/>
  </p:sldIdLst>
  <p:sldSz cx="9144000" cy="5143500" type="screen16x9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405"/>
    <a:srgbClr val="2C98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809" autoAdjust="0"/>
  </p:normalViewPr>
  <p:slideViewPr>
    <p:cSldViewPr>
      <p:cViewPr>
        <p:scale>
          <a:sx n="150" d="100"/>
          <a:sy n="150" d="100"/>
        </p:scale>
        <p:origin x="-420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5C434-B136-44AE-A41B-FE1D481239C2}" type="datetimeFigureOut">
              <a:rPr lang="id-ID" smtClean="0"/>
              <a:t>27/01/2022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C7E09-99D8-4C7D-BAEE-2E91764C8BE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24106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5C434-B136-44AE-A41B-FE1D481239C2}" type="datetimeFigureOut">
              <a:rPr lang="id-ID" smtClean="0"/>
              <a:t>27/01/2022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C7E09-99D8-4C7D-BAEE-2E91764C8BE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24392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5C434-B136-44AE-A41B-FE1D481239C2}" type="datetimeFigureOut">
              <a:rPr lang="id-ID" smtClean="0"/>
              <a:t>27/01/2022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C7E09-99D8-4C7D-BAEE-2E91764C8BE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35366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5C434-B136-44AE-A41B-FE1D481239C2}" type="datetimeFigureOut">
              <a:rPr lang="id-ID" smtClean="0"/>
              <a:t>27/01/2022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C7E09-99D8-4C7D-BAEE-2E91764C8BE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75123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5C434-B136-44AE-A41B-FE1D481239C2}" type="datetimeFigureOut">
              <a:rPr lang="id-ID" smtClean="0"/>
              <a:t>27/01/2022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C7E09-99D8-4C7D-BAEE-2E91764C8BE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62666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5C434-B136-44AE-A41B-FE1D481239C2}" type="datetimeFigureOut">
              <a:rPr lang="id-ID" smtClean="0"/>
              <a:t>27/01/2022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C7E09-99D8-4C7D-BAEE-2E91764C8BE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31305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5C434-B136-44AE-A41B-FE1D481239C2}" type="datetimeFigureOut">
              <a:rPr lang="id-ID" smtClean="0"/>
              <a:t>27/01/2022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C7E09-99D8-4C7D-BAEE-2E91764C8BE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88905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5C434-B136-44AE-A41B-FE1D481239C2}" type="datetimeFigureOut">
              <a:rPr lang="id-ID" smtClean="0"/>
              <a:t>27/01/2022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C7E09-99D8-4C7D-BAEE-2E91764C8BE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46302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5C434-B136-44AE-A41B-FE1D481239C2}" type="datetimeFigureOut">
              <a:rPr lang="id-ID" smtClean="0"/>
              <a:t>27/01/2022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C7E09-99D8-4C7D-BAEE-2E91764C8BE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80147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5C434-B136-44AE-A41B-FE1D481239C2}" type="datetimeFigureOut">
              <a:rPr lang="id-ID" smtClean="0"/>
              <a:t>27/01/2022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C7E09-99D8-4C7D-BAEE-2E91764C8BE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70604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5C434-B136-44AE-A41B-FE1D481239C2}" type="datetimeFigureOut">
              <a:rPr lang="id-ID" smtClean="0"/>
              <a:t>27/01/2022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C7E09-99D8-4C7D-BAEE-2E91764C8BE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85450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35C434-B136-44AE-A41B-FE1D481239C2}" type="datetimeFigureOut">
              <a:rPr lang="id-ID" smtClean="0"/>
              <a:t>27/01/2022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C7E09-99D8-4C7D-BAEE-2E91764C8BE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49429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8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5230" b="5230"/>
          <a:stretch/>
        </p:blipFill>
        <p:spPr>
          <a:xfrm>
            <a:off x="-11652" y="0"/>
            <a:ext cx="9155651" cy="514350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3059832" y="987574"/>
            <a:ext cx="4811151" cy="5995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5" name="Rectangle 14"/>
          <p:cNvSpPr/>
          <p:nvPr/>
        </p:nvSpPr>
        <p:spPr>
          <a:xfrm>
            <a:off x="467544" y="1707654"/>
            <a:ext cx="2016224" cy="504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" name="TextBox 4"/>
          <p:cNvSpPr txBox="1"/>
          <p:nvPr/>
        </p:nvSpPr>
        <p:spPr>
          <a:xfrm>
            <a:off x="395535" y="915566"/>
            <a:ext cx="7781655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CATATAN</a:t>
            </a:r>
            <a:r>
              <a:rPr lang="en-GB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PENGADAAN B/J TAHUN</a:t>
            </a:r>
            <a:r>
              <a:rPr lang="en-GB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2021</a:t>
            </a:r>
            <a:endParaRPr lang="en-GB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Satya </a:t>
            </a:r>
            <a:r>
              <a:rPr lang="en-GB" sz="1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Pambudi</a:t>
            </a:r>
            <a:r>
              <a:rPr lang="en-GB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ST., </a:t>
            </a:r>
            <a:r>
              <a:rPr lang="en-GB" sz="1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M.Si</a:t>
            </a:r>
            <a:endParaRPr lang="en-GB" sz="12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Inspektorat</a:t>
            </a:r>
            <a:r>
              <a:rPr lang="en-GB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Daerah </a:t>
            </a:r>
            <a:r>
              <a:rPr lang="en-GB" sz="1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Provinsi</a:t>
            </a:r>
            <a:r>
              <a:rPr lang="en-GB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Kalimantan </a:t>
            </a:r>
            <a:r>
              <a:rPr lang="en-GB" sz="1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Timur</a:t>
            </a:r>
            <a:endParaRPr lang="en-GB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Kamis</a:t>
            </a:r>
            <a:r>
              <a:rPr lang="en-GB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27 </a:t>
            </a:r>
            <a:r>
              <a:rPr lang="en-GB" sz="1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Januari</a:t>
            </a:r>
            <a:r>
              <a:rPr lang="en-GB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2022</a:t>
            </a:r>
          </a:p>
          <a:p>
            <a:endParaRPr lang="en-GB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140479" y="4573510"/>
            <a:ext cx="1944216" cy="15848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Rectangle 7"/>
          <p:cNvSpPr/>
          <p:nvPr/>
        </p:nvSpPr>
        <p:spPr>
          <a:xfrm>
            <a:off x="7205083" y="4573510"/>
            <a:ext cx="972108" cy="158480"/>
          </a:xfrm>
          <a:prstGeom prst="rect">
            <a:avLst/>
          </a:prstGeom>
          <a:solidFill>
            <a:srgbClr val="FF94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9" name="Rectangle 8"/>
          <p:cNvSpPr/>
          <p:nvPr/>
        </p:nvSpPr>
        <p:spPr>
          <a:xfrm>
            <a:off x="8296926" y="4573510"/>
            <a:ext cx="486054" cy="15848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0" name="Rectangle 9"/>
          <p:cNvSpPr/>
          <p:nvPr/>
        </p:nvSpPr>
        <p:spPr>
          <a:xfrm rot="5400000">
            <a:off x="-177884" y="808903"/>
            <a:ext cx="654024" cy="15848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2" name="Rectangle 11"/>
          <p:cNvSpPr/>
          <p:nvPr/>
        </p:nvSpPr>
        <p:spPr>
          <a:xfrm rot="5400000">
            <a:off x="-14377" y="318385"/>
            <a:ext cx="327012" cy="158480"/>
          </a:xfrm>
          <a:prstGeom prst="rect">
            <a:avLst/>
          </a:prstGeom>
          <a:solidFill>
            <a:srgbClr val="FF94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4" name="Rectangle 13"/>
          <p:cNvSpPr/>
          <p:nvPr/>
        </p:nvSpPr>
        <p:spPr>
          <a:xfrm rot="5400000">
            <a:off x="67377" y="73126"/>
            <a:ext cx="163506" cy="15848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0900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94110" y="1140728"/>
            <a:ext cx="839837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Masih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banyak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ditemukan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pekerjaan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swakelola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tidak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membentuk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Penyelenggara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Swakelola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terdiri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Tim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Persiapan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Tim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Pelaksana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Tim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Pengawas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Pejabat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Pembuat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Komitmen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(PPK)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tidak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paham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terhadap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jenis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kontrak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ditandatanganinya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Lumsum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Harga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Satuan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Gabungan Lumsum dan Harga Satuan dll);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id-ID" dirty="0">
                <a:latin typeface="Arial" panose="020B0604020202020204" pitchFamily="34" charset="0"/>
                <a:cs typeface="Arial" panose="020B0604020202020204" pitchFamily="34" charset="0"/>
              </a:rPr>
              <a:t>PPK tidak menyusun HPS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&amp; HPS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tdk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didukung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oleh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kertas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kerja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3538" algn="just">
              <a:buNone/>
            </a:pPr>
            <a:r>
              <a:rPr lang="id-ID" dirty="0">
                <a:latin typeface="Arial" panose="020B0604020202020204" pitchFamily="34" charset="0"/>
                <a:cs typeface="Arial" panose="020B0604020202020204" pitchFamily="34" charset="0"/>
              </a:rPr>
              <a:t>Penyusunan HPS dikecualikan untuk:</a:t>
            </a:r>
          </a:p>
          <a:p>
            <a:pPr marL="361950" algn="just">
              <a:buFontTx/>
              <a:buChar char="-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dirty="0">
                <a:latin typeface="Arial" panose="020B0604020202020204" pitchFamily="34" charset="0"/>
                <a:cs typeface="Arial" panose="020B0604020202020204" pitchFamily="34" charset="0"/>
              </a:rPr>
              <a:t>Pagu Anggaran paling banyak Rp10.000.000,00</a:t>
            </a:r>
          </a:p>
          <a:p>
            <a:pPr marL="361950" algn="just">
              <a:buFontTx/>
              <a:buChar char="-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dirty="0">
                <a:latin typeface="Arial" panose="020B0604020202020204" pitchFamily="34" charset="0"/>
                <a:cs typeface="Arial" panose="020B0604020202020204" pitchFamily="34" charset="0"/>
              </a:rPr>
              <a:t>E-purchasing</a:t>
            </a:r>
          </a:p>
          <a:p>
            <a:pPr marL="361950" algn="just">
              <a:buFontTx/>
              <a:buChar char="-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dirty="0">
                <a:latin typeface="Arial" panose="020B0604020202020204" pitchFamily="34" charset="0"/>
                <a:cs typeface="Arial" panose="020B0604020202020204" pitchFamily="34" charset="0"/>
              </a:rPr>
              <a:t>Tender pekerjaan </a:t>
            </a:r>
            <a:r>
              <a:rPr lang="id-ID" dirty="0" smtClean="0">
                <a:latin typeface="Arial" panose="020B0604020202020204" pitchFamily="34" charset="0"/>
                <a:cs typeface="Arial" panose="020B0604020202020204" pitchFamily="34" charset="0"/>
              </a:rPr>
              <a:t>terintegrasi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+mj-lt"/>
              <a:buAutoNum type="arabicPeriod" startAt="4"/>
            </a:pPr>
            <a:r>
              <a:rPr lang="id-ID" dirty="0" smtClean="0">
                <a:latin typeface="Arial" panose="020B0604020202020204" pitchFamily="34" charset="0"/>
                <a:cs typeface="Arial" panose="020B0604020202020204" pitchFamily="34" charset="0"/>
              </a:rPr>
              <a:t>Tidak </a:t>
            </a:r>
            <a:r>
              <a:rPr lang="id-ID" dirty="0">
                <a:latin typeface="Arial" panose="020B0604020202020204" pitchFamily="34" charset="0"/>
                <a:cs typeface="Arial" panose="020B0604020202020204" pitchFamily="34" charset="0"/>
              </a:rPr>
              <a:t>ada Kerangka Acuan Kerja (KAK) dalam setiap program dan kegiatan</a:t>
            </a:r>
          </a:p>
          <a:p>
            <a:pPr marL="361950" algn="just">
              <a:buFontTx/>
              <a:buChar char="-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 rot="5400000">
            <a:off x="-177884" y="808903"/>
            <a:ext cx="654024" cy="15848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Rectangle 5"/>
          <p:cNvSpPr/>
          <p:nvPr/>
        </p:nvSpPr>
        <p:spPr>
          <a:xfrm rot="5400000">
            <a:off x="-14377" y="318385"/>
            <a:ext cx="327012" cy="158480"/>
          </a:xfrm>
          <a:prstGeom prst="rect">
            <a:avLst/>
          </a:prstGeom>
          <a:solidFill>
            <a:srgbClr val="FF94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Rectangle 6"/>
          <p:cNvSpPr/>
          <p:nvPr/>
        </p:nvSpPr>
        <p:spPr>
          <a:xfrm rot="5400000">
            <a:off x="67377" y="73126"/>
            <a:ext cx="163506" cy="15848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2" name="TextBox 11"/>
          <p:cNvSpPr txBox="1"/>
          <p:nvPr/>
        </p:nvSpPr>
        <p:spPr>
          <a:xfrm>
            <a:off x="467544" y="660633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CATATAN PENGADAAN BARANG/JASA 2021</a:t>
            </a:r>
            <a:endParaRPr lang="id-ID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3897142" y="150354"/>
            <a:ext cx="4995338" cy="486472"/>
            <a:chOff x="3897142" y="150354"/>
            <a:chExt cx="4995338" cy="486472"/>
          </a:xfrm>
        </p:grpSpPr>
        <p:pic>
          <p:nvPicPr>
            <p:cNvPr id="10" name="Picture 2" descr="D:\INSPEKTORAT\Logo Provinsi Kalimantan Timu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94531" y="150354"/>
              <a:ext cx="397949" cy="4864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Rectangle 10"/>
            <p:cNvSpPr/>
            <p:nvPr/>
          </p:nvSpPr>
          <p:spPr>
            <a:xfrm>
              <a:off x="3897142" y="218636"/>
              <a:ext cx="4572000" cy="230832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r"/>
              <a:r>
                <a:rPr lang="en-GB" sz="900" b="1" dirty="0" err="1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Inspektorat</a:t>
              </a:r>
              <a:r>
                <a:rPr lang="en-GB" sz="9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Daerah </a:t>
              </a:r>
              <a:r>
                <a:rPr lang="en-GB" sz="900" b="1" dirty="0" err="1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Provinsi</a:t>
              </a:r>
              <a:r>
                <a:rPr lang="en-GB" sz="9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Kalimantan </a:t>
              </a:r>
              <a:r>
                <a:rPr lang="en-GB" sz="900" b="1" dirty="0" err="1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Timur</a:t>
              </a:r>
              <a:endParaRPr lang="en-GB" sz="9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4139952" y="483518"/>
              <a:ext cx="4329190" cy="0"/>
            </a:xfrm>
            <a:prstGeom prst="line">
              <a:avLst/>
            </a:prstGeom>
            <a:ln w="698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13"/>
          <p:cNvSpPr/>
          <p:nvPr/>
        </p:nvSpPr>
        <p:spPr>
          <a:xfrm>
            <a:off x="5140479" y="4573510"/>
            <a:ext cx="1944216" cy="15848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5" name="Rectangle 14"/>
          <p:cNvSpPr/>
          <p:nvPr/>
        </p:nvSpPr>
        <p:spPr>
          <a:xfrm>
            <a:off x="7205083" y="4573510"/>
            <a:ext cx="972108" cy="158480"/>
          </a:xfrm>
          <a:prstGeom prst="rect">
            <a:avLst/>
          </a:prstGeom>
          <a:solidFill>
            <a:srgbClr val="FF94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6" name="Rectangle 15"/>
          <p:cNvSpPr/>
          <p:nvPr/>
        </p:nvSpPr>
        <p:spPr>
          <a:xfrm>
            <a:off x="8296926" y="4573510"/>
            <a:ext cx="486054" cy="15848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61902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94110" y="1140728"/>
            <a:ext cx="839837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+mj-lt"/>
              <a:buAutoNum type="arabicPeriod" startAt="5"/>
            </a:pPr>
            <a:r>
              <a:rPr lang="id-ID" dirty="0" smtClean="0">
                <a:latin typeface="Arial" panose="020B0604020202020204" pitchFamily="34" charset="0"/>
                <a:cs typeface="Arial" panose="020B0604020202020204" pitchFamily="34" charset="0"/>
              </a:rPr>
              <a:t>Untuk </a:t>
            </a:r>
            <a:r>
              <a:rPr lang="id-ID" dirty="0">
                <a:latin typeface="Arial" panose="020B0604020202020204" pitchFamily="34" charset="0"/>
                <a:cs typeface="Arial" panose="020B0604020202020204" pitchFamily="34" charset="0"/>
              </a:rPr>
              <a:t>pekerjaan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jasa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dirty="0" smtClean="0">
                <a:latin typeface="Arial" panose="020B0604020202020204" pitchFamily="34" charset="0"/>
                <a:cs typeface="Arial" panose="020B0604020202020204" pitchFamily="34" charset="0"/>
              </a:rPr>
              <a:t>konstruksi</a:t>
            </a:r>
            <a:r>
              <a:rPr lang="id-ID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d-ID" dirty="0" smtClean="0">
                <a:latin typeface="Arial" panose="020B0604020202020204" pitchFamily="34" charset="0"/>
                <a:cs typeface="Arial" panose="020B0604020202020204" pitchFamily="34" charset="0"/>
              </a:rPr>
              <a:t>pelaksanaan </a:t>
            </a:r>
            <a:r>
              <a:rPr lang="id-ID" dirty="0">
                <a:latin typeface="Arial" panose="020B0604020202020204" pitchFamily="34" charset="0"/>
                <a:cs typeface="Arial" panose="020B0604020202020204" pitchFamily="34" charset="0"/>
              </a:rPr>
              <a:t>kegiatan berpedoman </a:t>
            </a:r>
            <a:r>
              <a:rPr lang="id-ID" dirty="0" smtClean="0">
                <a:latin typeface="Arial" panose="020B0604020202020204" pitchFamily="34" charset="0"/>
                <a:cs typeface="Arial" panose="020B0604020202020204" pitchFamily="34" charset="0"/>
              </a:rPr>
              <a:t>pada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antara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lain: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7550" indent="-355600" algn="just">
              <a:buFont typeface="Wingdings" pitchFamily="2" charset="2"/>
              <a:buChar char="v"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Permen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PU </a:t>
            </a:r>
            <a:r>
              <a:rPr lang="id-ID" dirty="0">
                <a:latin typeface="Arial" panose="020B0604020202020204" pitchFamily="34" charset="0"/>
                <a:cs typeface="Arial" panose="020B0604020202020204" pitchFamily="34" charset="0"/>
              </a:rPr>
              <a:t>No. 22/PRT/M/2018 tanggal 14 September 2018 tentang Pembangunan Bangunan Gedung Negara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id-ID" dirty="0">
                <a:latin typeface="Arial" panose="020B0604020202020204" pitchFamily="34" charset="0"/>
                <a:cs typeface="Arial" panose="020B0604020202020204" pitchFamily="34" charset="0"/>
              </a:rPr>
              <a:t>No. 28/PRT/M/2016 tanggal 8 Agustus 2016 tentang Pedoman Analisa Harga Satuan Pekerjaan Bidang Pekerjaan Umum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7550" indent="-355600" algn="just">
              <a:buFont typeface="Wingdings" pitchFamily="2" charset="2"/>
              <a:buChar char="v"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Standar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Nasional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Indonesia (SNI)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mengenai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Analisis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Harga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Satuan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Pekerjaan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1950" algn="just"/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Kondisi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masih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ditemukan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koefisien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pekerjaan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berbeda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pada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pekerjaan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sama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 rot="5400000">
            <a:off x="-177884" y="808903"/>
            <a:ext cx="654024" cy="15848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Rectangle 5"/>
          <p:cNvSpPr/>
          <p:nvPr/>
        </p:nvSpPr>
        <p:spPr>
          <a:xfrm rot="5400000">
            <a:off x="-14377" y="318385"/>
            <a:ext cx="327012" cy="158480"/>
          </a:xfrm>
          <a:prstGeom prst="rect">
            <a:avLst/>
          </a:prstGeom>
          <a:solidFill>
            <a:srgbClr val="FF94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Rectangle 6"/>
          <p:cNvSpPr/>
          <p:nvPr/>
        </p:nvSpPr>
        <p:spPr>
          <a:xfrm rot="5400000">
            <a:off x="67377" y="73126"/>
            <a:ext cx="163506" cy="15848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2" name="TextBox 11"/>
          <p:cNvSpPr txBox="1"/>
          <p:nvPr/>
        </p:nvSpPr>
        <p:spPr>
          <a:xfrm>
            <a:off x="467544" y="660633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CATATAN PENGADAAN BARANG/JASA 2021</a:t>
            </a:r>
            <a:endParaRPr lang="id-ID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3897142" y="150354"/>
            <a:ext cx="4995338" cy="486472"/>
            <a:chOff x="3897142" y="150354"/>
            <a:chExt cx="4995338" cy="486472"/>
          </a:xfrm>
        </p:grpSpPr>
        <p:pic>
          <p:nvPicPr>
            <p:cNvPr id="10" name="Picture 2" descr="D:\INSPEKTORAT\Logo Provinsi Kalimantan Timu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94531" y="150354"/>
              <a:ext cx="397949" cy="4864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Rectangle 10"/>
            <p:cNvSpPr/>
            <p:nvPr/>
          </p:nvSpPr>
          <p:spPr>
            <a:xfrm>
              <a:off x="3897142" y="218636"/>
              <a:ext cx="4572000" cy="230832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r"/>
              <a:r>
                <a:rPr lang="en-GB" sz="900" b="1" dirty="0" err="1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Inspektorat</a:t>
              </a:r>
              <a:r>
                <a:rPr lang="en-GB" sz="9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Daerah </a:t>
              </a:r>
              <a:r>
                <a:rPr lang="en-GB" sz="900" b="1" dirty="0" err="1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Provinsi</a:t>
              </a:r>
              <a:r>
                <a:rPr lang="en-GB" sz="9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Kalimantan </a:t>
              </a:r>
              <a:r>
                <a:rPr lang="en-GB" sz="900" b="1" dirty="0" err="1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Timur</a:t>
              </a:r>
              <a:endParaRPr lang="en-GB" sz="9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4139952" y="483518"/>
              <a:ext cx="4329190" cy="0"/>
            </a:xfrm>
            <a:prstGeom prst="line">
              <a:avLst/>
            </a:prstGeom>
            <a:ln w="698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Rectangle 21"/>
          <p:cNvSpPr/>
          <p:nvPr/>
        </p:nvSpPr>
        <p:spPr>
          <a:xfrm>
            <a:off x="5140479" y="4573510"/>
            <a:ext cx="1944216" cy="15848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3" name="Rectangle 22"/>
          <p:cNvSpPr/>
          <p:nvPr/>
        </p:nvSpPr>
        <p:spPr>
          <a:xfrm>
            <a:off x="7205083" y="4573510"/>
            <a:ext cx="972108" cy="158480"/>
          </a:xfrm>
          <a:prstGeom prst="rect">
            <a:avLst/>
          </a:prstGeom>
          <a:solidFill>
            <a:srgbClr val="FF94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4" name="Rectangle 23"/>
          <p:cNvSpPr/>
          <p:nvPr/>
        </p:nvSpPr>
        <p:spPr>
          <a:xfrm>
            <a:off x="8296926" y="4573510"/>
            <a:ext cx="486054" cy="15848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55468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94110" y="1140728"/>
            <a:ext cx="839837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+mj-lt"/>
              <a:buAutoNum type="arabicPeriod" startAt="6"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Pembayaran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kontrak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tidak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dipahami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oleh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PPK (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termin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pembayaran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berdasarkan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prestasi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bulanan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dll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42900" indent="-342900" algn="just">
              <a:buFont typeface="+mj-lt"/>
              <a:buAutoNum type="arabicPeriod" startAt="6"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Denda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keterlambatan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tidak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ditetapkan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awal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rancangan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kontrak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+mj-lt"/>
              <a:buAutoNum type="arabicPeriod" startAt="6"/>
            </a:pPr>
            <a:r>
              <a:rPr lang="id-ID" dirty="0" smtClean="0">
                <a:latin typeface="Arial" panose="020B0604020202020204" pitchFamily="34" charset="0"/>
                <a:cs typeface="Arial" panose="020B0604020202020204" pitchFamily="34" charset="0"/>
              </a:rPr>
              <a:t>Adanya </a:t>
            </a:r>
            <a:r>
              <a:rPr lang="id-ID" dirty="0">
                <a:latin typeface="Arial" panose="020B0604020202020204" pitchFamily="34" charset="0"/>
                <a:cs typeface="Arial" panose="020B0604020202020204" pitchFamily="34" charset="0"/>
              </a:rPr>
              <a:t>perubahan kegiatan misalnya dari tender menjadi pengadaan langsung yang tidak dibarengi perbaikan Rencana Umum Pengadaan (RUP</a:t>
            </a:r>
            <a:r>
              <a:rPr lang="id-ID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+mj-lt"/>
              <a:buAutoNum type="arabicPeriod" startAt="6"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Dasar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penetapan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pengadaan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barang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jasa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adalah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berdasarkan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nilai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HPS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bukan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pagu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anggaran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1950" algn="just"/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Misal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647700" indent="-285750" algn="just">
              <a:buFont typeface="Arial" pitchFamily="34" charset="0"/>
              <a:buChar char="•"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Pengadaan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barang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nilai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pagu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Rp250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juta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nilai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HPS Rp180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juta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maka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metode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pemilihanya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dapat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pangadaan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langsung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7700" indent="-285750" algn="just">
              <a:buFont typeface="Arial" pitchFamily="34" charset="0"/>
              <a:buChar char="•"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Pengadaan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jasa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konstruksi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nilai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pagu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16 M,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nilai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HPS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yang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ditetapkan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Rp13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maka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segmentasi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usaha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kecil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5" name="Rectangle 4"/>
          <p:cNvSpPr/>
          <p:nvPr/>
        </p:nvSpPr>
        <p:spPr>
          <a:xfrm rot="5400000">
            <a:off x="-177884" y="808903"/>
            <a:ext cx="654024" cy="15848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Rectangle 5"/>
          <p:cNvSpPr/>
          <p:nvPr/>
        </p:nvSpPr>
        <p:spPr>
          <a:xfrm rot="5400000">
            <a:off x="-14377" y="318385"/>
            <a:ext cx="327012" cy="158480"/>
          </a:xfrm>
          <a:prstGeom prst="rect">
            <a:avLst/>
          </a:prstGeom>
          <a:solidFill>
            <a:srgbClr val="FF94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Rectangle 6"/>
          <p:cNvSpPr/>
          <p:nvPr/>
        </p:nvSpPr>
        <p:spPr>
          <a:xfrm rot="5400000">
            <a:off x="67377" y="73126"/>
            <a:ext cx="163506" cy="15848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2" name="TextBox 11"/>
          <p:cNvSpPr txBox="1"/>
          <p:nvPr/>
        </p:nvSpPr>
        <p:spPr>
          <a:xfrm>
            <a:off x="467544" y="660633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CATATAN PENGADAAN BARANG/JASA 2021</a:t>
            </a:r>
            <a:endParaRPr lang="id-ID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3897142" y="150354"/>
            <a:ext cx="4995338" cy="486472"/>
            <a:chOff x="3897142" y="150354"/>
            <a:chExt cx="4995338" cy="486472"/>
          </a:xfrm>
        </p:grpSpPr>
        <p:pic>
          <p:nvPicPr>
            <p:cNvPr id="10" name="Picture 2" descr="D:\INSPEKTORAT\Logo Provinsi Kalimantan Timu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94531" y="150354"/>
              <a:ext cx="397949" cy="4864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Rectangle 10"/>
            <p:cNvSpPr/>
            <p:nvPr/>
          </p:nvSpPr>
          <p:spPr>
            <a:xfrm>
              <a:off x="3897142" y="218636"/>
              <a:ext cx="4572000" cy="230832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r"/>
              <a:r>
                <a:rPr lang="en-GB" sz="900" b="1" dirty="0" err="1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Inspektorat</a:t>
              </a:r>
              <a:r>
                <a:rPr lang="en-GB" sz="9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Daerah </a:t>
              </a:r>
              <a:r>
                <a:rPr lang="en-GB" sz="900" b="1" dirty="0" err="1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Provinsi</a:t>
              </a:r>
              <a:r>
                <a:rPr lang="en-GB" sz="9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Kalimantan </a:t>
              </a:r>
              <a:r>
                <a:rPr lang="en-GB" sz="900" b="1" dirty="0" err="1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Timur</a:t>
              </a:r>
              <a:endParaRPr lang="en-GB" sz="9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4139952" y="483518"/>
              <a:ext cx="4329190" cy="0"/>
            </a:xfrm>
            <a:prstGeom prst="line">
              <a:avLst/>
            </a:prstGeom>
            <a:ln w="698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13"/>
          <p:cNvSpPr/>
          <p:nvPr/>
        </p:nvSpPr>
        <p:spPr>
          <a:xfrm>
            <a:off x="5140479" y="4573510"/>
            <a:ext cx="1944216" cy="15848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5" name="Rectangle 14"/>
          <p:cNvSpPr/>
          <p:nvPr/>
        </p:nvSpPr>
        <p:spPr>
          <a:xfrm>
            <a:off x="7205083" y="4573510"/>
            <a:ext cx="972108" cy="158480"/>
          </a:xfrm>
          <a:prstGeom prst="rect">
            <a:avLst/>
          </a:prstGeom>
          <a:solidFill>
            <a:srgbClr val="FF94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6" name="Rectangle 15"/>
          <p:cNvSpPr/>
          <p:nvPr/>
        </p:nvSpPr>
        <p:spPr>
          <a:xfrm>
            <a:off x="8296926" y="4573510"/>
            <a:ext cx="486054" cy="15848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94302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94110" y="1140728"/>
            <a:ext cx="839837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+mj-lt"/>
              <a:buAutoNum type="arabicPeriod" startAt="10"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Uang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Muka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628650" indent="-254000" algn="just">
              <a:buFont typeface="Arial" pitchFamily="34" charset="0"/>
              <a:buChar char="•"/>
            </a:pPr>
            <a:r>
              <a:rPr lang="en-US" dirty="0" smtClean="0"/>
              <a:t>paling </a:t>
            </a:r>
            <a:r>
              <a:rPr lang="en-US" dirty="0" err="1" smtClean="0"/>
              <a:t>tinggi</a:t>
            </a:r>
            <a:r>
              <a:rPr lang="en-US" dirty="0" smtClean="0"/>
              <a:t> 30% </a:t>
            </a:r>
            <a:r>
              <a:rPr lang="fi-FI" dirty="0" smtClean="0"/>
              <a:t>dari </a:t>
            </a:r>
            <a:r>
              <a:rPr lang="fi-FI" dirty="0"/>
              <a:t>nilai kontrak untuk usaha kecil; </a:t>
            </a:r>
            <a:endParaRPr lang="en-US" dirty="0"/>
          </a:p>
          <a:p>
            <a:pPr marL="628650" indent="-254000" algn="just">
              <a:buFont typeface="Arial" pitchFamily="34" charset="0"/>
              <a:buChar char="•"/>
            </a:pPr>
            <a:r>
              <a:rPr lang="en-US" dirty="0" smtClean="0"/>
              <a:t>paling </a:t>
            </a:r>
            <a:r>
              <a:rPr lang="en-US" dirty="0" err="1" smtClean="0"/>
              <a:t>tinggi</a:t>
            </a:r>
            <a:r>
              <a:rPr lang="en-US" dirty="0" smtClean="0"/>
              <a:t> 20</a:t>
            </a:r>
            <a:r>
              <a:rPr lang="en-US" dirty="0"/>
              <a:t>% </a:t>
            </a:r>
            <a:r>
              <a:rPr lang="fi-FI" dirty="0"/>
              <a:t>dari nilai kontrak untuk </a:t>
            </a:r>
            <a:r>
              <a:rPr lang="fi-FI" dirty="0" smtClean="0"/>
              <a:t>usaha </a:t>
            </a:r>
            <a:r>
              <a:rPr lang="fi-FI" dirty="0"/>
              <a:t>non-kecil dan Penyedia Jasa Konsultansi </a:t>
            </a:r>
            <a:endParaRPr lang="fi-FI" dirty="0" smtClean="0"/>
          </a:p>
          <a:p>
            <a:pPr marL="628650" indent="-254000" algn="just">
              <a:buFont typeface="Arial" pitchFamily="34" charset="0"/>
              <a:buChar char="•"/>
            </a:pPr>
            <a:r>
              <a:rPr lang="en-US" dirty="0"/>
              <a:t>paling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smtClean="0"/>
              <a:t>15% </a:t>
            </a:r>
            <a:r>
              <a:rPr lang="fi-FI" dirty="0"/>
              <a:t>dari nilai kontrak </a:t>
            </a:r>
            <a:r>
              <a:rPr lang="fi-FI" dirty="0" smtClean="0"/>
              <a:t>untuk kontrak tahun jamak</a:t>
            </a:r>
            <a:endParaRPr lang="fi-FI" dirty="0"/>
          </a:p>
          <a:p>
            <a:pPr marL="361950"/>
            <a:r>
              <a:rPr lang="fi-FI" dirty="0" smtClean="0"/>
              <a:t>Uang </a:t>
            </a:r>
            <a:r>
              <a:rPr lang="fi-FI" dirty="0"/>
              <a:t>muka dapat diberikan untuk persiapan </a:t>
            </a:r>
            <a:r>
              <a:rPr lang="fi-FI" dirty="0" smtClean="0"/>
              <a:t>pelaksanaan </a:t>
            </a:r>
            <a:r>
              <a:rPr lang="en-US" dirty="0" err="1" smtClean="0"/>
              <a:t>pekerjaan</a:t>
            </a:r>
            <a:r>
              <a:rPr lang="en-US" dirty="0"/>
              <a:t>,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smtClean="0"/>
              <a:t>lain:</a:t>
            </a:r>
          </a:p>
          <a:p>
            <a:pPr marL="628650" indent="-266700" algn="just">
              <a:buFont typeface="Wingdings" pitchFamily="2" charset="2"/>
              <a:buChar char="ü"/>
            </a:pPr>
            <a:r>
              <a:rPr lang="sv-SE" dirty="0" smtClean="0"/>
              <a:t>mobilisasi </a:t>
            </a:r>
            <a:r>
              <a:rPr lang="sv-SE" dirty="0"/>
              <a:t>barang/bahan/material/peralatan dan tenaga </a:t>
            </a:r>
            <a:r>
              <a:rPr lang="sv-SE" dirty="0" smtClean="0"/>
              <a:t>kerja;</a:t>
            </a:r>
          </a:p>
          <a:p>
            <a:pPr marL="628650" indent="-266700" algn="just">
              <a:buFont typeface="Wingdings" pitchFamily="2" charset="2"/>
              <a:buChar char="ü"/>
            </a:pPr>
            <a:r>
              <a:rPr lang="en-US" dirty="0" err="1" smtClean="0"/>
              <a:t>pembayaran</a:t>
            </a:r>
            <a:r>
              <a:rPr lang="en-US" dirty="0" smtClean="0"/>
              <a:t> </a:t>
            </a:r>
            <a:r>
              <a:rPr lang="en-US" dirty="0" err="1"/>
              <a:t>uang</a:t>
            </a:r>
            <a:r>
              <a:rPr lang="en-US" dirty="0"/>
              <a:t> </a:t>
            </a:r>
            <a:r>
              <a:rPr lang="en-US" dirty="0" err="1"/>
              <a:t>tanda</a:t>
            </a:r>
            <a:r>
              <a:rPr lang="en-US" dirty="0"/>
              <a:t> </a:t>
            </a:r>
            <a:r>
              <a:rPr lang="en-US" dirty="0" err="1"/>
              <a:t>jadi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 smtClean="0"/>
              <a:t>pemasok</a:t>
            </a:r>
            <a:r>
              <a:rPr lang="en-US" dirty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/</a:t>
            </a:r>
            <a:r>
              <a:rPr lang="en-US" dirty="0" err="1" smtClean="0"/>
              <a:t>bahan</a:t>
            </a:r>
            <a:r>
              <a:rPr lang="en-US" dirty="0" smtClean="0"/>
              <a:t>/material/</a:t>
            </a:r>
            <a:r>
              <a:rPr lang="en-US" dirty="0" err="1" smtClean="0"/>
              <a:t>peralatan</a:t>
            </a:r>
            <a:r>
              <a:rPr lang="en-US" dirty="0"/>
              <a:t>; </a:t>
            </a:r>
            <a:r>
              <a:rPr lang="en-US" dirty="0" err="1" smtClean="0"/>
              <a:t>dan</a:t>
            </a:r>
            <a:r>
              <a:rPr lang="en-US" dirty="0" smtClean="0"/>
              <a:t>/</a:t>
            </a:r>
            <a:r>
              <a:rPr lang="en-US" dirty="0" err="1" smtClean="0"/>
              <a:t>atau</a:t>
            </a:r>
            <a:r>
              <a:rPr lang="en-US" dirty="0"/>
              <a:t> </a:t>
            </a:r>
            <a:endParaRPr lang="en-US" dirty="0" smtClean="0"/>
          </a:p>
          <a:p>
            <a:pPr marL="628650" indent="-266700" algn="just">
              <a:buFont typeface="Wingdings" pitchFamily="2" charset="2"/>
              <a:buChar char="ü"/>
            </a:pPr>
            <a:r>
              <a:rPr lang="fi-FI" dirty="0" smtClean="0"/>
              <a:t>pekerjaan </a:t>
            </a:r>
            <a:r>
              <a:rPr lang="fi-FI" dirty="0"/>
              <a:t>teknis yang diperlukan untuk persiapan </a:t>
            </a:r>
            <a:r>
              <a:rPr lang="fi-FI" dirty="0" smtClean="0"/>
              <a:t>pelaksanaan </a:t>
            </a:r>
            <a:r>
              <a:rPr lang="en-US" dirty="0" err="1" smtClean="0"/>
              <a:t>pekerjaan</a:t>
            </a:r>
            <a:r>
              <a:rPr lang="en-US" dirty="0"/>
              <a:t>.</a:t>
            </a:r>
          </a:p>
          <a:p>
            <a:endParaRPr lang="en-US" dirty="0"/>
          </a:p>
          <a:p>
            <a:pPr marL="628650" indent="-254000" algn="just">
              <a:buFont typeface="Arial" pitchFamily="34" charset="0"/>
              <a:buChar char="•"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 rot="5400000">
            <a:off x="-177884" y="808903"/>
            <a:ext cx="654024" cy="15848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Rectangle 5"/>
          <p:cNvSpPr/>
          <p:nvPr/>
        </p:nvSpPr>
        <p:spPr>
          <a:xfrm rot="5400000">
            <a:off x="-14377" y="318385"/>
            <a:ext cx="327012" cy="158480"/>
          </a:xfrm>
          <a:prstGeom prst="rect">
            <a:avLst/>
          </a:prstGeom>
          <a:solidFill>
            <a:srgbClr val="FF94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Rectangle 6"/>
          <p:cNvSpPr/>
          <p:nvPr/>
        </p:nvSpPr>
        <p:spPr>
          <a:xfrm rot="5400000">
            <a:off x="67377" y="73126"/>
            <a:ext cx="163506" cy="15848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2" name="TextBox 11"/>
          <p:cNvSpPr txBox="1"/>
          <p:nvPr/>
        </p:nvSpPr>
        <p:spPr>
          <a:xfrm>
            <a:off x="467544" y="660633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CATATAN PENGADAAN BARANG/JASA 2021</a:t>
            </a:r>
            <a:endParaRPr lang="id-ID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3897142" y="150354"/>
            <a:ext cx="4995338" cy="486472"/>
            <a:chOff x="3897142" y="150354"/>
            <a:chExt cx="4995338" cy="486472"/>
          </a:xfrm>
        </p:grpSpPr>
        <p:pic>
          <p:nvPicPr>
            <p:cNvPr id="10" name="Picture 2" descr="D:\INSPEKTORAT\Logo Provinsi Kalimantan Timu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94531" y="150354"/>
              <a:ext cx="397949" cy="4864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Rectangle 10"/>
            <p:cNvSpPr/>
            <p:nvPr/>
          </p:nvSpPr>
          <p:spPr>
            <a:xfrm>
              <a:off x="3897142" y="218636"/>
              <a:ext cx="4572000" cy="230832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r"/>
              <a:r>
                <a:rPr lang="en-GB" sz="900" b="1" dirty="0" err="1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Inspektorat</a:t>
              </a:r>
              <a:r>
                <a:rPr lang="en-GB" sz="9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Daerah </a:t>
              </a:r>
              <a:r>
                <a:rPr lang="en-GB" sz="900" b="1" dirty="0" err="1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Provinsi</a:t>
              </a:r>
              <a:r>
                <a:rPr lang="en-GB" sz="9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Kalimantan </a:t>
              </a:r>
              <a:r>
                <a:rPr lang="en-GB" sz="900" b="1" dirty="0" err="1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Timur</a:t>
              </a:r>
              <a:endParaRPr lang="en-GB" sz="9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4139952" y="483518"/>
              <a:ext cx="4329190" cy="0"/>
            </a:xfrm>
            <a:prstGeom prst="line">
              <a:avLst/>
            </a:prstGeom>
            <a:ln w="698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13"/>
          <p:cNvSpPr/>
          <p:nvPr/>
        </p:nvSpPr>
        <p:spPr>
          <a:xfrm>
            <a:off x="5140479" y="4573510"/>
            <a:ext cx="1944216" cy="15848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5" name="Rectangle 14"/>
          <p:cNvSpPr/>
          <p:nvPr/>
        </p:nvSpPr>
        <p:spPr>
          <a:xfrm>
            <a:off x="7205083" y="4573510"/>
            <a:ext cx="972108" cy="158480"/>
          </a:xfrm>
          <a:prstGeom prst="rect">
            <a:avLst/>
          </a:prstGeom>
          <a:solidFill>
            <a:srgbClr val="FF94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6" name="Rectangle 15"/>
          <p:cNvSpPr/>
          <p:nvPr/>
        </p:nvSpPr>
        <p:spPr>
          <a:xfrm>
            <a:off x="8296926" y="4573510"/>
            <a:ext cx="486054" cy="15848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12579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94110" y="1140728"/>
            <a:ext cx="839837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+mj-lt"/>
              <a:buAutoNum type="arabicPeriod" startAt="11"/>
            </a:pPr>
            <a:r>
              <a:rPr lang="id-ID" dirty="0">
                <a:latin typeface="Arial" panose="020B0604020202020204" pitchFamily="34" charset="0"/>
                <a:cs typeface="Arial" panose="020B0604020202020204" pitchFamily="34" charset="0"/>
              </a:rPr>
              <a:t>HPS yang disusun bukan berdasarkan kebutuhan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tetapi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menghabisi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anggaran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+mj-lt"/>
              <a:buAutoNum type="arabicPeriod" startAt="11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id-ID" dirty="0">
                <a:latin typeface="Arial" panose="020B0604020202020204" pitchFamily="34" charset="0"/>
                <a:cs typeface="Arial" panose="020B0604020202020204" pitchFamily="34" charset="0"/>
              </a:rPr>
              <a:t>uvey pasar dalam rangka penyusunan HPS tidak dilakukan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tidak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bukti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bahwa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pernah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melakukan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survey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pasar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+mj-lt"/>
              <a:buAutoNum type="arabicPeriod" startAt="13"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Penetapan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harga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satuan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HPS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masih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menggunakan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harga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satuan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ditetapkan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pemerintah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Kab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kota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nn-NO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nn-NO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+mj-lt"/>
              <a:buAutoNum type="arabicPeriod" startAt="14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HPS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beberapa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kegiatan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suatu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wilayah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Kab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/Kota yang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berdekatan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mempunyai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harga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dasar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(semen,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pasir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bata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pupuk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dll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) yang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berbeda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Seharusnya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harga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dasarnya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sama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69888" y="70613"/>
            <a:ext cx="158482" cy="1144542"/>
            <a:chOff x="69888" y="70613"/>
            <a:chExt cx="158482" cy="1144542"/>
          </a:xfrm>
        </p:grpSpPr>
        <p:sp>
          <p:nvSpPr>
            <p:cNvPr id="5" name="Rectangle 4"/>
            <p:cNvSpPr/>
            <p:nvPr/>
          </p:nvSpPr>
          <p:spPr>
            <a:xfrm rot="5400000">
              <a:off x="-177884" y="808903"/>
              <a:ext cx="654024" cy="15848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6" name="Rectangle 5"/>
            <p:cNvSpPr/>
            <p:nvPr/>
          </p:nvSpPr>
          <p:spPr>
            <a:xfrm rot="5400000">
              <a:off x="-14377" y="318385"/>
              <a:ext cx="327012" cy="158480"/>
            </a:xfrm>
            <a:prstGeom prst="rect">
              <a:avLst/>
            </a:prstGeom>
            <a:solidFill>
              <a:srgbClr val="FF94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7" name="Rectangle 6"/>
            <p:cNvSpPr/>
            <p:nvPr/>
          </p:nvSpPr>
          <p:spPr>
            <a:xfrm rot="5400000">
              <a:off x="67377" y="73126"/>
              <a:ext cx="163506" cy="15848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467544" y="660633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CATATAN PENGADAAN BARANG/JASA 2021</a:t>
            </a:r>
            <a:endParaRPr lang="id-ID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3897142" y="150354"/>
            <a:ext cx="4995338" cy="486472"/>
            <a:chOff x="3897142" y="150354"/>
            <a:chExt cx="4995338" cy="486472"/>
          </a:xfrm>
        </p:grpSpPr>
        <p:pic>
          <p:nvPicPr>
            <p:cNvPr id="10" name="Picture 2" descr="D:\INSPEKTORAT\Logo Provinsi Kalimantan Timu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94531" y="150354"/>
              <a:ext cx="397949" cy="4864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Rectangle 10"/>
            <p:cNvSpPr/>
            <p:nvPr/>
          </p:nvSpPr>
          <p:spPr>
            <a:xfrm>
              <a:off x="3897142" y="218636"/>
              <a:ext cx="4572000" cy="230832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r"/>
              <a:r>
                <a:rPr lang="en-GB" sz="900" b="1" dirty="0" err="1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Inspektorat</a:t>
              </a:r>
              <a:r>
                <a:rPr lang="en-GB" sz="9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Daerah </a:t>
              </a:r>
              <a:r>
                <a:rPr lang="en-GB" sz="900" b="1" dirty="0" err="1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Provinsi</a:t>
              </a:r>
              <a:r>
                <a:rPr lang="en-GB" sz="9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Kalimantan </a:t>
              </a:r>
              <a:r>
                <a:rPr lang="en-GB" sz="900" b="1" dirty="0" err="1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Timur</a:t>
              </a:r>
              <a:endParaRPr lang="en-GB" sz="9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4139952" y="483518"/>
              <a:ext cx="4329190" cy="0"/>
            </a:xfrm>
            <a:prstGeom prst="line">
              <a:avLst/>
            </a:prstGeom>
            <a:ln w="698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13"/>
          <p:cNvSpPr/>
          <p:nvPr/>
        </p:nvSpPr>
        <p:spPr>
          <a:xfrm>
            <a:off x="5140479" y="4573510"/>
            <a:ext cx="1944216" cy="15848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5" name="Rectangle 14"/>
          <p:cNvSpPr/>
          <p:nvPr/>
        </p:nvSpPr>
        <p:spPr>
          <a:xfrm>
            <a:off x="7205083" y="4573510"/>
            <a:ext cx="972108" cy="158480"/>
          </a:xfrm>
          <a:prstGeom prst="rect">
            <a:avLst/>
          </a:prstGeom>
          <a:solidFill>
            <a:srgbClr val="FF94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6" name="Rectangle 15"/>
          <p:cNvSpPr/>
          <p:nvPr/>
        </p:nvSpPr>
        <p:spPr>
          <a:xfrm>
            <a:off x="8296926" y="4573510"/>
            <a:ext cx="486054" cy="15848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75547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94110" y="1140728"/>
            <a:ext cx="839837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+mj-lt"/>
              <a:buAutoNum type="arabicPeriod" startAt="15"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Penetapan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HPS paling lama 28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kerja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sebelum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batas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akhir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/>
          </a:p>
          <a:p>
            <a:pPr marL="717550" indent="-374650">
              <a:buFont typeface="Wingdings" pitchFamily="2" charset="2"/>
              <a:buChar char="q"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pemasukan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penawaran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pemilihan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pascakualifikasi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7550" indent="-374650">
              <a:buFont typeface="Wingdings" pitchFamily="2" charset="2"/>
              <a:buChar char="q"/>
            </a:pPr>
            <a:r>
              <a:rPr lang="nn-NO" dirty="0" smtClean="0">
                <a:latin typeface="Arial" panose="020B0604020202020204" pitchFamily="34" charset="0"/>
                <a:cs typeface="Arial" panose="020B0604020202020204" pitchFamily="34" charset="0"/>
              </a:rPr>
              <a:t>pemasukan </a:t>
            </a:r>
            <a:r>
              <a:rPr lang="nn-NO" dirty="0">
                <a:latin typeface="Arial" panose="020B0604020202020204" pitchFamily="34" charset="0"/>
                <a:cs typeface="Arial" panose="020B0604020202020204" pitchFamily="34" charset="0"/>
              </a:rPr>
              <a:t>dokumen kualifikasi untuk pemilihan dengan prakualifikasi </a:t>
            </a:r>
          </a:p>
          <a:p>
            <a:pPr marL="342900" indent="-342900">
              <a:buFont typeface="+mj-lt"/>
              <a:buAutoNum type="arabicPeriod" startAt="16"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id-ID" dirty="0">
                <a:latin typeface="Arial" panose="020B0604020202020204" pitchFamily="34" charset="0"/>
                <a:cs typeface="Arial" panose="020B0604020202020204" pitchFamily="34" charset="0"/>
              </a:rPr>
              <a:t>engadaan makan </a:t>
            </a:r>
            <a:r>
              <a:rPr lang="id-ID" dirty="0" smtClean="0">
                <a:latin typeface="Arial" panose="020B0604020202020204" pitchFamily="34" charset="0"/>
                <a:cs typeface="Arial" panose="020B0604020202020204" pitchFamily="34" charset="0"/>
              </a:rPr>
              <a:t>minum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id-ID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dirty="0">
                <a:latin typeface="Arial" panose="020B0604020202020204" pitchFamily="34" charset="0"/>
                <a:cs typeface="Arial" panose="020B0604020202020204" pitchFamily="34" charset="0"/>
              </a:rPr>
              <a:t>dalam kontrak tidak jelas apa yang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akan</a:t>
            </a:r>
            <a:r>
              <a:rPr lang="id-ID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dirty="0">
                <a:latin typeface="Arial" panose="020B0604020202020204" pitchFamily="34" charset="0"/>
                <a:cs typeface="Arial" panose="020B0604020202020204" pitchFamily="34" charset="0"/>
              </a:rPr>
              <a:t>diadakan, jumlahnya berapa dan jenisnya apa </a:t>
            </a:r>
            <a:r>
              <a:rPr lang="id-ID" dirty="0" smtClean="0">
                <a:latin typeface="Arial" panose="020B0604020202020204" pitchFamily="34" charset="0"/>
                <a:cs typeface="Arial" panose="020B0604020202020204" pitchFamily="34" charset="0"/>
              </a:rPr>
              <a:t>saja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 startAt="16"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Pemutusan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kontrak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terjadi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tetapi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proses 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black list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tidak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dilakukan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 startAt="16"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Spesifikasi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teknis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barang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tidak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jelas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mengarah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keproduk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tertentu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69888" y="70613"/>
            <a:ext cx="158482" cy="1144542"/>
            <a:chOff x="69888" y="70613"/>
            <a:chExt cx="158482" cy="1144542"/>
          </a:xfrm>
        </p:grpSpPr>
        <p:sp>
          <p:nvSpPr>
            <p:cNvPr id="5" name="Rectangle 4"/>
            <p:cNvSpPr/>
            <p:nvPr/>
          </p:nvSpPr>
          <p:spPr>
            <a:xfrm rot="5400000">
              <a:off x="-177884" y="808903"/>
              <a:ext cx="654024" cy="15848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6" name="Rectangle 5"/>
            <p:cNvSpPr/>
            <p:nvPr/>
          </p:nvSpPr>
          <p:spPr>
            <a:xfrm rot="5400000">
              <a:off x="-14377" y="318385"/>
              <a:ext cx="327012" cy="158480"/>
            </a:xfrm>
            <a:prstGeom prst="rect">
              <a:avLst/>
            </a:prstGeom>
            <a:solidFill>
              <a:srgbClr val="FF94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7" name="Rectangle 6"/>
            <p:cNvSpPr/>
            <p:nvPr/>
          </p:nvSpPr>
          <p:spPr>
            <a:xfrm rot="5400000">
              <a:off x="67377" y="73126"/>
              <a:ext cx="163506" cy="15848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467544" y="660633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CATATAN PENGADAAN BARANG/JASA 2021</a:t>
            </a:r>
            <a:endParaRPr lang="id-ID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3897142" y="150354"/>
            <a:ext cx="4995338" cy="486472"/>
            <a:chOff x="3897142" y="150354"/>
            <a:chExt cx="4995338" cy="486472"/>
          </a:xfrm>
        </p:grpSpPr>
        <p:pic>
          <p:nvPicPr>
            <p:cNvPr id="10" name="Picture 2" descr="D:\INSPEKTORAT\Logo Provinsi Kalimantan Timu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94531" y="150354"/>
              <a:ext cx="397949" cy="4864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Rectangle 10"/>
            <p:cNvSpPr/>
            <p:nvPr/>
          </p:nvSpPr>
          <p:spPr>
            <a:xfrm>
              <a:off x="3897142" y="218636"/>
              <a:ext cx="4572000" cy="230832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r"/>
              <a:r>
                <a:rPr lang="en-GB" sz="900" b="1" dirty="0" err="1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Inspektorat</a:t>
              </a:r>
              <a:r>
                <a:rPr lang="en-GB" sz="9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Daerah </a:t>
              </a:r>
              <a:r>
                <a:rPr lang="en-GB" sz="900" b="1" dirty="0" err="1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Provinsi</a:t>
              </a:r>
              <a:r>
                <a:rPr lang="en-GB" sz="9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Kalimantan </a:t>
              </a:r>
              <a:r>
                <a:rPr lang="en-GB" sz="900" b="1" dirty="0" err="1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Timur</a:t>
              </a:r>
              <a:endParaRPr lang="en-GB" sz="9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4139952" y="483518"/>
              <a:ext cx="4329190" cy="0"/>
            </a:xfrm>
            <a:prstGeom prst="line">
              <a:avLst/>
            </a:prstGeom>
            <a:ln w="698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13"/>
          <p:cNvSpPr/>
          <p:nvPr/>
        </p:nvSpPr>
        <p:spPr>
          <a:xfrm>
            <a:off x="5140479" y="4573510"/>
            <a:ext cx="1944216" cy="15848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5" name="Rectangle 14"/>
          <p:cNvSpPr/>
          <p:nvPr/>
        </p:nvSpPr>
        <p:spPr>
          <a:xfrm>
            <a:off x="7205083" y="4573510"/>
            <a:ext cx="972108" cy="158480"/>
          </a:xfrm>
          <a:prstGeom prst="rect">
            <a:avLst/>
          </a:prstGeom>
          <a:solidFill>
            <a:srgbClr val="FF94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6" name="Rectangle 15"/>
          <p:cNvSpPr/>
          <p:nvPr/>
        </p:nvSpPr>
        <p:spPr>
          <a:xfrm>
            <a:off x="8296926" y="4573510"/>
            <a:ext cx="486054" cy="15848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73167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8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5230" b="5230"/>
          <a:stretch/>
        </p:blipFill>
        <p:spPr>
          <a:xfrm>
            <a:off x="-11652" y="0"/>
            <a:ext cx="9155651" cy="514350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5076055" y="1155036"/>
            <a:ext cx="3900155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5" name="Rectangle 14"/>
          <p:cNvSpPr/>
          <p:nvPr/>
        </p:nvSpPr>
        <p:spPr>
          <a:xfrm>
            <a:off x="611560" y="1643172"/>
            <a:ext cx="3201838" cy="1152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" name="TextBox 4"/>
          <p:cNvSpPr txBox="1"/>
          <p:nvPr/>
        </p:nvSpPr>
        <p:spPr>
          <a:xfrm>
            <a:off x="467544" y="915566"/>
            <a:ext cx="748883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TERIMA KASIH</a:t>
            </a:r>
            <a:endParaRPr lang="en-GB" sz="28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GB" sz="1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Inspektorat</a:t>
            </a:r>
            <a:r>
              <a:rPr lang="en-GB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Daerah </a:t>
            </a:r>
            <a:r>
              <a:rPr lang="en-GB" sz="1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Provinsi</a:t>
            </a:r>
            <a:r>
              <a:rPr lang="en-GB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Kalimantan </a:t>
            </a:r>
            <a:r>
              <a:rPr lang="en-GB" sz="1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Timur</a:t>
            </a:r>
            <a:endParaRPr lang="en-GB" sz="1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en-GB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en-GB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140479" y="4443958"/>
            <a:ext cx="1944216" cy="15848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Rectangle 7"/>
          <p:cNvSpPr/>
          <p:nvPr/>
        </p:nvSpPr>
        <p:spPr>
          <a:xfrm>
            <a:off x="7205083" y="4443958"/>
            <a:ext cx="972108" cy="158480"/>
          </a:xfrm>
          <a:prstGeom prst="rect">
            <a:avLst/>
          </a:prstGeom>
          <a:solidFill>
            <a:srgbClr val="FF94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9" name="Rectangle 8"/>
          <p:cNvSpPr/>
          <p:nvPr/>
        </p:nvSpPr>
        <p:spPr>
          <a:xfrm>
            <a:off x="8296926" y="4443958"/>
            <a:ext cx="486054" cy="15848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10" name="Group 9"/>
          <p:cNvGrpSpPr/>
          <p:nvPr/>
        </p:nvGrpSpPr>
        <p:grpSpPr>
          <a:xfrm>
            <a:off x="69888" y="70613"/>
            <a:ext cx="158482" cy="1144542"/>
            <a:chOff x="69888" y="70613"/>
            <a:chExt cx="158482" cy="1144542"/>
          </a:xfrm>
        </p:grpSpPr>
        <p:sp>
          <p:nvSpPr>
            <p:cNvPr id="12" name="Rectangle 11"/>
            <p:cNvSpPr/>
            <p:nvPr/>
          </p:nvSpPr>
          <p:spPr>
            <a:xfrm rot="5400000">
              <a:off x="-177884" y="808903"/>
              <a:ext cx="654024" cy="15848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14" name="Rectangle 13"/>
            <p:cNvSpPr/>
            <p:nvPr/>
          </p:nvSpPr>
          <p:spPr>
            <a:xfrm rot="5400000">
              <a:off x="-14377" y="318385"/>
              <a:ext cx="327012" cy="158480"/>
            </a:xfrm>
            <a:prstGeom prst="rect">
              <a:avLst/>
            </a:prstGeom>
            <a:solidFill>
              <a:srgbClr val="FF94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16" name="Rectangle 15"/>
            <p:cNvSpPr/>
            <p:nvPr/>
          </p:nvSpPr>
          <p:spPr>
            <a:xfrm rot="5400000">
              <a:off x="67377" y="73126"/>
              <a:ext cx="163506" cy="15848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pic>
        <p:nvPicPr>
          <p:cNvPr id="17" name="Picture 2" descr="D:\INSPEKTORAT\Logo Provinsi Kalimantan Timur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2139702"/>
            <a:ext cx="576064" cy="704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1399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547</Words>
  <Application>Microsoft Office PowerPoint</Application>
  <PresentationFormat>On-screen Show (16:9)</PresentationFormat>
  <Paragraphs>64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Lenovo</cp:lastModifiedBy>
  <cp:revision>44</cp:revision>
  <dcterms:created xsi:type="dcterms:W3CDTF">2022-01-24T13:28:25Z</dcterms:created>
  <dcterms:modified xsi:type="dcterms:W3CDTF">2022-01-27T00:19:44Z</dcterms:modified>
</cp:coreProperties>
</file>